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86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CA3C0-C30F-483C-8913-8D1D713C655E}" type="datetimeFigureOut">
              <a:rPr lang="hu-HU" smtClean="0"/>
              <a:t>2022.02.17.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AF252-F8EA-4C78-99BB-DC2F586AE6D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619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 userDrawn="1"/>
        </p:nvSpPr>
        <p:spPr>
          <a:xfrm>
            <a:off x="0" y="2724149"/>
            <a:ext cx="12192000" cy="877889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2905182"/>
            <a:ext cx="9144000" cy="604781"/>
          </a:xfrm>
        </p:spPr>
        <p:txBody>
          <a:bodyPr anchor="b"/>
          <a:lstStyle>
            <a:lvl1pPr algn="ctr">
              <a:defRPr sz="37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8E27-8AB2-4F89-97AB-793B5AE3C490}" type="datetimeFigureOut">
              <a:rPr lang="hu-HU" smtClean="0"/>
              <a:t>2022.02.17.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BAE9-09BD-4BBE-86D4-B6541F863D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8429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8E27-8AB2-4F89-97AB-793B5AE3C490}" type="datetimeFigureOut">
              <a:rPr lang="hu-HU" smtClean="0"/>
              <a:t>2022.02.17.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BAE9-09BD-4BBE-86D4-B6541F863D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9634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8E27-8AB2-4F89-97AB-793B5AE3C490}" type="datetimeFigureOut">
              <a:rPr lang="hu-HU" smtClean="0"/>
              <a:t>2022.02.17.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BAE9-09BD-4BBE-86D4-B6541F863D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5030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 userDrawn="1"/>
        </p:nvSpPr>
        <p:spPr>
          <a:xfrm>
            <a:off x="0" y="320556"/>
            <a:ext cx="12192000" cy="103723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543706"/>
            <a:ext cx="10515600" cy="590931"/>
          </a:xfrm>
        </p:spPr>
        <p:txBody>
          <a:bodyPr/>
          <a:lstStyle>
            <a:lvl1pPr>
              <a:defRPr sz="3600" cap="all" baseline="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8E27-8AB2-4F89-97AB-793B5AE3C490}" type="datetimeFigureOut">
              <a:rPr lang="hu-HU" smtClean="0"/>
              <a:t>2022.02.17.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BAE9-09BD-4BBE-86D4-B6541F863DC5}" type="slidenum">
              <a:rPr lang="hu-HU" smtClean="0"/>
              <a:t>‹#›</a:t>
            </a:fld>
            <a:endParaRPr lang="hu-HU"/>
          </a:p>
        </p:txBody>
      </p:sp>
      <p:pic>
        <p:nvPicPr>
          <p:cNvPr id="8" name="Kép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13282" y="146547"/>
            <a:ext cx="1081036" cy="138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1463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8E27-8AB2-4F89-97AB-793B5AE3C490}" type="datetimeFigureOut">
              <a:rPr lang="hu-HU" smtClean="0"/>
              <a:t>2022.02.17.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BAE9-09BD-4BBE-86D4-B6541F863D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3666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8E27-8AB2-4F89-97AB-793B5AE3C490}" type="datetimeFigureOut">
              <a:rPr lang="hu-HU" smtClean="0"/>
              <a:t>2022.02.17.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BAE9-09BD-4BBE-86D4-B6541F863D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2503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8E27-8AB2-4F89-97AB-793B5AE3C490}" type="datetimeFigureOut">
              <a:rPr lang="hu-HU" smtClean="0"/>
              <a:t>2022.02.17.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BAE9-09BD-4BBE-86D4-B6541F863D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6480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8E27-8AB2-4F89-97AB-793B5AE3C490}" type="datetimeFigureOut">
              <a:rPr lang="hu-HU" smtClean="0"/>
              <a:t>2022.02.17.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BAE9-09BD-4BBE-86D4-B6541F863D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2952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8E27-8AB2-4F89-97AB-793B5AE3C490}" type="datetimeFigureOut">
              <a:rPr lang="hu-HU" smtClean="0"/>
              <a:t>2022.02.17.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BAE9-09BD-4BBE-86D4-B6541F863D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66033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8E27-8AB2-4F89-97AB-793B5AE3C490}" type="datetimeFigureOut">
              <a:rPr lang="hu-HU" smtClean="0"/>
              <a:t>2022.02.17.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BAE9-09BD-4BBE-86D4-B6541F863D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1086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68E27-8AB2-4F89-97AB-793B5AE3C490}" type="datetimeFigureOut">
              <a:rPr lang="hu-HU" smtClean="0"/>
              <a:t>2022.02.17.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9BAE9-09BD-4BBE-86D4-B6541F863D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4741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17875"/>
            <a:ext cx="10515600" cy="70173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68E27-8AB2-4F89-97AB-793B5AE3C490}" type="datetimeFigureOut">
              <a:rPr lang="hu-HU" smtClean="0"/>
              <a:t>2022.02.17.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9BAE9-09BD-4BBE-86D4-B6541F863D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951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cap="small" baseline="0">
          <a:solidFill>
            <a:schemeClr val="bg1"/>
          </a:solidFill>
          <a:latin typeface="Arial" panose="020B0604020202020204" pitchFamily="34" charset="0"/>
          <a:ea typeface="MS UI Gothic" panose="020B0600070205080204" pitchFamily="34" charset="-128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2905182"/>
            <a:ext cx="9144000" cy="604781"/>
          </a:xfrm>
        </p:spPr>
        <p:txBody>
          <a:bodyPr/>
          <a:lstStyle/>
          <a:p>
            <a:r>
              <a:rPr lang="hu-HU" sz="3700" dirty="0" smtClean="0"/>
              <a:t>RENDŐRSÉGI FELHÍVÁS</a:t>
            </a:r>
            <a:endParaRPr lang="hu-HU" sz="37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accent5">
                    <a:lumMod val="75000"/>
                  </a:schemeClr>
                </a:solidFill>
              </a:rPr>
              <a:t>ONLINE CSALÁSOK MEGELŐZÉSÉRE</a:t>
            </a:r>
            <a:endParaRPr lang="hu-H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5482" y="4429919"/>
            <a:ext cx="1081036" cy="138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728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2000">
        <p:split orient="vert"/>
      </p:transition>
    </mc:Choice>
    <mc:Fallback>
      <p:transition spd="slow" advClick="0" advTm="2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571406"/>
            <a:ext cx="10515600" cy="535531"/>
          </a:xfrm>
        </p:spPr>
        <p:txBody>
          <a:bodyPr/>
          <a:lstStyle/>
          <a:p>
            <a:r>
              <a:rPr lang="hu-HU" sz="3200" dirty="0" smtClean="0"/>
              <a:t>FELHASZNÁLÓI FIÓKOK VÉDELME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748680"/>
            <a:ext cx="7237396" cy="3715614"/>
          </a:xfrm>
          <a:ln w="15875">
            <a:solidFill>
              <a:schemeClr val="accent1">
                <a:shade val="50000"/>
              </a:schemeClr>
            </a:solidFill>
          </a:ln>
        </p:spPr>
        <p:txBody>
          <a:bodyPr wrap="square" anchor="ctr" anchorCtr="0">
            <a:noAutofit/>
          </a:bodyPr>
          <a:lstStyle/>
          <a:p>
            <a:pPr marL="0" indent="0" algn="ctr">
              <a:spcBef>
                <a:spcPts val="1200"/>
              </a:spcBef>
              <a:buNone/>
            </a:pPr>
            <a:r>
              <a:rPr lang="hu-HU" sz="2400" dirty="0" smtClean="0"/>
              <a:t>Felhasználói fiókjai</a:t>
            </a:r>
            <a:br>
              <a:rPr lang="hu-HU" sz="2400" dirty="0" smtClean="0"/>
            </a:br>
            <a:r>
              <a:rPr lang="hu-HU" sz="2400" dirty="0" smtClean="0"/>
              <a:t>(levelezés, közösségi oldalak, online tárhelyek és egyéb szolgáltatások) védelme érdekében:</a:t>
            </a:r>
          </a:p>
          <a:p>
            <a:pPr>
              <a:spcBef>
                <a:spcPts val="1200"/>
              </a:spcBef>
            </a:pPr>
            <a:r>
              <a:rPr lang="hu-HU" sz="2400" dirty="0" smtClean="0"/>
              <a:t>Használjon minden oldalon eltérő,</a:t>
            </a:r>
            <a:br>
              <a:rPr lang="hu-HU" sz="2400" dirty="0" smtClean="0"/>
            </a:br>
            <a:r>
              <a:rPr lang="hu-HU" sz="2400" b="1" cap="small" dirty="0" smtClean="0">
                <a:solidFill>
                  <a:schemeClr val="accent5">
                    <a:lumMod val="75000"/>
                  </a:schemeClr>
                </a:solidFill>
              </a:rPr>
              <a:t>erős jelszavakat!</a:t>
            </a:r>
          </a:p>
          <a:p>
            <a:pPr>
              <a:spcBef>
                <a:spcPts val="1200"/>
              </a:spcBef>
            </a:pPr>
            <a:r>
              <a:rPr lang="hu-HU" sz="2400" dirty="0" err="1" smtClean="0"/>
              <a:t>Jelszavi</a:t>
            </a:r>
            <a:r>
              <a:rPr lang="hu-HU" sz="2400" dirty="0" smtClean="0"/>
              <a:t> biztonságos tárolásához használjon </a:t>
            </a:r>
            <a:r>
              <a:rPr lang="hu-HU" sz="2400" b="1" cap="small" dirty="0" smtClean="0">
                <a:solidFill>
                  <a:schemeClr val="accent5">
                    <a:lumMod val="75000"/>
                  </a:schemeClr>
                </a:solidFill>
              </a:rPr>
              <a:t>jelszókezelő alkalmazást</a:t>
            </a:r>
            <a:r>
              <a:rPr lang="hu-HU" sz="2400" dirty="0" smtClean="0"/>
              <a:t>!</a:t>
            </a:r>
          </a:p>
          <a:p>
            <a:pPr>
              <a:spcBef>
                <a:spcPts val="1200"/>
              </a:spcBef>
            </a:pPr>
            <a:r>
              <a:rPr lang="hu-HU" sz="2400" dirty="0"/>
              <a:t>Ahol lehet, állítson be </a:t>
            </a:r>
            <a:r>
              <a:rPr lang="hu-HU" sz="2400" b="1" cap="small" dirty="0">
                <a:solidFill>
                  <a:schemeClr val="accent5">
                    <a:lumMod val="75000"/>
                  </a:schemeClr>
                </a:solidFill>
              </a:rPr>
              <a:t>kétfaktoros hitelesítést</a:t>
            </a:r>
            <a:r>
              <a:rPr lang="hu-HU" sz="2400" dirty="0" smtClean="0"/>
              <a:t>!</a:t>
            </a:r>
            <a:endParaRPr lang="hu-HU" sz="2400" dirty="0"/>
          </a:p>
        </p:txBody>
      </p:sp>
      <p:sp>
        <p:nvSpPr>
          <p:cNvPr id="5" name="Téglalap 4"/>
          <p:cNvSpPr/>
          <p:nvPr/>
        </p:nvSpPr>
        <p:spPr>
          <a:xfrm>
            <a:off x="8075596" y="1748680"/>
            <a:ext cx="3907857" cy="371561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5875">
            <a:solidFill>
              <a:schemeClr val="accent1">
                <a:shade val="50000"/>
              </a:schemeClr>
            </a:solidFill>
          </a:ln>
        </p:spPr>
        <p:txBody>
          <a:bodyPr wrap="square" lIns="72000" tIns="72000" rIns="72000" bIns="72000">
            <a:spAutoFit/>
          </a:bodyPr>
          <a:lstStyle/>
          <a:p>
            <a:pPr marL="0" lvl="1" algn="ctr">
              <a:spcBef>
                <a:spcPts val="1200"/>
              </a:spcBef>
            </a:pPr>
            <a:r>
              <a:rPr lang="hu-HU" sz="2400" b="1" dirty="0" smtClean="0">
                <a:solidFill>
                  <a:schemeClr val="bg1"/>
                </a:solidFill>
              </a:rPr>
              <a:t>Az ajánlott jelszó:</a:t>
            </a:r>
          </a:p>
          <a:p>
            <a:pPr marL="269875" lvl="1" indent="-269875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</a:rPr>
              <a:t>hosszú, min. 12 karakter</a:t>
            </a:r>
          </a:p>
          <a:p>
            <a:pPr marL="269875" lvl="1" indent="-269875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</a:rPr>
              <a:t>összetett: kisbetűk, nagybetűk, számok, speciális karakterek</a:t>
            </a:r>
          </a:p>
          <a:p>
            <a:pPr marL="269875" lvl="1" indent="-269875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</a:rPr>
              <a:t>nem kötődik semmilyen formában a felhasználóhoz</a:t>
            </a:r>
          </a:p>
          <a:p>
            <a:pPr marL="269875" lvl="1" indent="-269875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400" dirty="0" smtClean="0">
                <a:solidFill>
                  <a:schemeClr val="bg1"/>
                </a:solidFill>
              </a:rPr>
              <a:t>Például: $#Q!4o2Tv6x$</a:t>
            </a:r>
            <a:endParaRPr lang="hu-H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425363"/>
      </p:ext>
    </p:extLst>
  </p:cSld>
  <p:clrMapOvr>
    <a:masterClrMapping/>
  </p:clrMapOvr>
  <p:transition spd="med" advClick="0" advTm="20000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571406"/>
            <a:ext cx="10515600" cy="535531"/>
          </a:xfrm>
        </p:spPr>
        <p:txBody>
          <a:bodyPr/>
          <a:lstStyle/>
          <a:p>
            <a:r>
              <a:rPr lang="hu-HU" sz="3200" cap="all" dirty="0"/>
              <a:t>Adathalászat </a:t>
            </a:r>
            <a:r>
              <a:rPr lang="hu-HU" sz="3200" cap="all" dirty="0" smtClean="0"/>
              <a:t>megelőzése</a:t>
            </a:r>
            <a:endParaRPr lang="hu-HU" sz="3200" cap="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7805286" cy="4505849"/>
          </a:xfr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Mindig ellenőrizze az e-mail feladóját!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Alaposan olvassa el az e-mailt. Figyeljen a helyesírási hibákra, ékezetek hiányaira!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Üzenetben kapott linkre kattintás előtt ellenőrizze, hogy a link valóban arra az oldalra mutat, ahogy látszik!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hu-HU" dirty="0"/>
              <a:t>Megnyitást követően ellenőrizze a böngésző címsorában, hogy valóban a megfelelő oldalra jutott-e</a:t>
            </a:r>
            <a:r>
              <a:rPr lang="hu-HU" dirty="0" smtClean="0"/>
              <a:t>!</a:t>
            </a:r>
            <a:endParaRPr lang="hu-HU" dirty="0"/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5398" y="2954799"/>
            <a:ext cx="2528438" cy="224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349819"/>
      </p:ext>
    </p:extLst>
  </p:cSld>
  <p:clrMapOvr>
    <a:masterClrMapping/>
  </p:clrMapOvr>
  <p:transition spd="slow" advClick="0" advTm="20000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0" y="5197642"/>
            <a:ext cx="12192000" cy="136678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571406"/>
            <a:ext cx="10515600" cy="535531"/>
          </a:xfrm>
        </p:spPr>
        <p:txBody>
          <a:bodyPr/>
          <a:lstStyle/>
          <a:p>
            <a:r>
              <a:rPr lang="hu-HU" sz="3200" dirty="0" smtClean="0"/>
              <a:t>Banki </a:t>
            </a:r>
            <a:r>
              <a:rPr lang="hu-HU" sz="3200" cap="all" dirty="0"/>
              <a:t>telefonos</a:t>
            </a:r>
            <a:r>
              <a:rPr lang="hu-HU" sz="3200" dirty="0"/>
              <a:t> csalások </a:t>
            </a:r>
            <a:r>
              <a:rPr lang="hu-HU" sz="3200" dirty="0" smtClean="0"/>
              <a:t>megelőzése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355838"/>
            <a:ext cx="7853413" cy="2841804"/>
          </a:xfrm>
        </p:spPr>
        <p:txBody>
          <a:bodyPr wrap="square">
            <a:spAutoFit/>
          </a:bodyPr>
          <a:lstStyle/>
          <a:p>
            <a:pPr lvl="0" algn="just"/>
            <a:r>
              <a:rPr lang="hu-HU" sz="2000" dirty="0"/>
              <a:t>A beszélgetés elején kérdezze meg, hogy kit keres, ha a telefonáló nem tudja az Ön pontos nevét, akkor szakítsa meg a hívást!</a:t>
            </a:r>
          </a:p>
          <a:p>
            <a:pPr lvl="0" algn="just"/>
            <a:r>
              <a:rPr lang="hu-HU" sz="2000" dirty="0"/>
              <a:t>Semmilyen programot ne telepítsen és ne utaljon pénzt biztonságosnak mondott bankszámlára még a bank nevében telefonáló személy kérésére sem!</a:t>
            </a:r>
          </a:p>
          <a:p>
            <a:pPr lvl="0" algn="just"/>
            <a:r>
              <a:rPr lang="hu-HU" sz="2000" dirty="0"/>
              <a:t>Személyes vagy banki adatot, ideértve a bankkártya-adatokat is, ne </a:t>
            </a:r>
            <a:r>
              <a:rPr lang="hu-HU" sz="2000" dirty="0" err="1"/>
              <a:t>osszon</a:t>
            </a:r>
            <a:r>
              <a:rPr lang="hu-HU" sz="2000" dirty="0"/>
              <a:t> meg senkivel telefonon! Ha valóban a bank ügyintézője telefonál, ő ismeri a szükséges adatokat</a:t>
            </a:r>
            <a:r>
              <a:rPr lang="hu-HU" sz="2000" dirty="0" smtClean="0"/>
              <a:t>.</a:t>
            </a:r>
            <a:endParaRPr lang="hu-HU" sz="2000" dirty="0"/>
          </a:p>
        </p:txBody>
      </p:sp>
      <p:sp>
        <p:nvSpPr>
          <p:cNvPr id="4" name="Téglalap 3"/>
          <p:cNvSpPr/>
          <p:nvPr/>
        </p:nvSpPr>
        <p:spPr>
          <a:xfrm>
            <a:off x="838200" y="1370546"/>
            <a:ext cx="10515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Bankok nevében, látszólag a bank telefonszámáról telefonáló csalók próbálják megszerezni az ügyfelek személyes és pénzügyi adatait. A csaló jogosulatlan bankkártya-használatra vagy átutalásra hivatkozik.</a:t>
            </a:r>
            <a:endParaRPr lang="hu-H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églalap 4"/>
          <p:cNvSpPr/>
          <p:nvPr/>
        </p:nvSpPr>
        <p:spPr>
          <a:xfrm>
            <a:off x="838200" y="5385361"/>
            <a:ext cx="10515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u-H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ÖN PÉNZE BIZTONSÁGBAN VAN, AMÍG MÁSNAK NEM BIZTOSÍT HOZZÁFÉRÉST A BANKSZÁMLÁJÁHOZ. HA KÉTSÉGEI TÁMADNAK A HÍVÁSSAL KAPCSOLATBAN, SZAKÍTSA MEG AZT ÉS HÍVJA FEL ÖN A BANK ÜGYFÉLSZOLGÁLATÁT!</a:t>
            </a:r>
            <a:endParaRPr lang="hu-H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3896" y="2386209"/>
            <a:ext cx="2575280" cy="26628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63828600"/>
      </p:ext>
    </p:extLst>
  </p:cSld>
  <p:clrMapOvr>
    <a:masterClrMapping/>
  </p:clrMapOvr>
  <p:transition spd="slow" advClick="0" advTm="30000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FA073FE680B4C34DA9D02DFCAEF5BB1B" ma:contentTypeVersion="0" ma:contentTypeDescription="Új dokumentum létrehozása." ma:contentTypeScope="" ma:versionID="76cc4d949bbd0b864407fc6356c621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82F8B45-93A5-427F-A0BC-B33EBED5C754}"/>
</file>

<file path=customXml/itemProps2.xml><?xml version="1.0" encoding="utf-8"?>
<ds:datastoreItem xmlns:ds="http://schemas.openxmlformats.org/officeDocument/2006/customXml" ds:itemID="{2B7A8D52-C7C8-464C-B18E-316F594D5F6A}"/>
</file>

<file path=customXml/itemProps3.xml><?xml version="1.0" encoding="utf-8"?>
<ds:datastoreItem xmlns:ds="http://schemas.openxmlformats.org/officeDocument/2006/customXml" ds:itemID="{30D991AE-B7A6-426D-A8BB-C36215555390}"/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273</Words>
  <Application>Microsoft Office PowerPoint</Application>
  <PresentationFormat>Szélesvásznú</PresentationFormat>
  <Paragraphs>23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8" baseType="lpstr">
      <vt:lpstr>MS UI Gothic</vt:lpstr>
      <vt:lpstr>Arial</vt:lpstr>
      <vt:lpstr>Calibri</vt:lpstr>
      <vt:lpstr>Office-téma</vt:lpstr>
      <vt:lpstr>RENDŐRSÉGI FELHÍVÁS</vt:lpstr>
      <vt:lpstr>FELHASZNÁLÓI FIÓKOK VÉDELME</vt:lpstr>
      <vt:lpstr>Adathalászat megelőzése</vt:lpstr>
      <vt:lpstr>Banki telefonos csalások megelőzése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RENDŐRSÉGI FELHÍVÁS</dc:title>
  <dc:creator>Szabó Henrik</dc:creator>
  <cp:lastModifiedBy>Szabó Henrik</cp:lastModifiedBy>
  <cp:revision>8</cp:revision>
  <dcterms:created xsi:type="dcterms:W3CDTF">2022-02-17T08:00:58Z</dcterms:created>
  <dcterms:modified xsi:type="dcterms:W3CDTF">2022-02-17T09:37:38Z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0x010100FA073FE680B4C34DA9D02DFCAEF5BB1B</vt:lpwstr>
  </property>
</Properties>
</file>